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theme/theme6.xml" ContentType="application/vnd.openxmlformats-officedocument.theme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7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9.xml" ContentType="application/vnd.openxmlformats-officedocument.theme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10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11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</p:sldMasterIdLst>
  <p:notesMasterIdLst>
    <p:notesMasterId r:id="rId32"/>
  </p:notesMasterIdLst>
  <p:sldIdLst>
    <p:sldId id="256" r:id="rId14"/>
    <p:sldId id="381" r:id="rId15"/>
    <p:sldId id="379" r:id="rId16"/>
    <p:sldId id="355" r:id="rId17"/>
    <p:sldId id="257" r:id="rId18"/>
    <p:sldId id="258" r:id="rId19"/>
    <p:sldId id="259" r:id="rId20"/>
    <p:sldId id="260" r:id="rId21"/>
    <p:sldId id="261" r:id="rId22"/>
    <p:sldId id="262" r:id="rId23"/>
    <p:sldId id="383" r:id="rId24"/>
    <p:sldId id="270" r:id="rId25"/>
    <p:sldId id="269" r:id="rId26"/>
    <p:sldId id="384" r:id="rId27"/>
    <p:sldId id="385" r:id="rId28"/>
    <p:sldId id="266" r:id="rId29"/>
    <p:sldId id="267" r:id="rId30"/>
    <p:sldId id="268" r:id="rId31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383"/>
    <p:restoredTop sz="94631"/>
  </p:normalViewPr>
  <p:slideViewPr>
    <p:cSldViewPr snapToGrid="0" snapToObjects="1">
      <p:cViewPr varScale="1">
        <p:scale>
          <a:sx n="96" d="100"/>
          <a:sy n="96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slide" Target="slides/slide1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theme" Target="theme/theme1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755B5-5A62-2A4B-8AC4-85DAE9683962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283B4-5C03-604F-A2B7-466867045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Dragon is used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molecular structure-property relationships,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high-throughput screening of molecule databases.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90910-E133-4A3B-BCD0-F4D2E89A02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Choosing informative, </a:t>
            </a:r>
            <a:r>
              <a:rPr lang="en-US" sz="1200" dirty="0" err="1"/>
              <a:t>discrim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Features may seem quite ordinary ingredients of the pipeline (apart from raw data, cluster software, human-provided labels, scalable statistical algorithms). Writing features can be extremely painful.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Features, sometimes called signals, encode information from raw data that allows machine-learning algorithms to classify an unknown object or estimate an unknown value.</a:t>
            </a:r>
          </a:p>
          <a:p>
            <a:r>
              <a:rPr lang="en-US" sz="1200" dirty="0" err="1"/>
              <a:t>inating</a:t>
            </a:r>
            <a:r>
              <a:rPr lang="en-US" sz="1200" dirty="0"/>
              <a:t> and independent features is a crucial step for effective algorithms pattern recognition, classification and regression. </a:t>
            </a:r>
          </a:p>
          <a:p>
            <a:r>
              <a:rPr lang="en-US" dirty="0"/>
              <a:t>Statistical break-throughs are academically “sexy,” but most trained systems seem to win through lots of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feature scan be integrated through light-weight, loosely coupled statistical methods. Large numbers of feature engineers should be able to operate with minimal coordination, apart from the moment when their features’ statistical contributions are actually evaluated.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90910-E133-4A3B-BCD0-F4D2E89A02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0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Picture 35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Picture 431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05782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472" name="Picture 471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4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02573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5F50-B0DD-6B41-A932-850090D6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A41A9-7A72-5540-B11A-B70511B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0183-7CF6-2142-8D2A-53430EFDCB0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64FC-83AD-D94F-87C8-31667C52A27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2FB86-DFDD-2046-8750-3A07512BA0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5574-94F3-BF46-B4F8-EBBE7E20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3544-4022-9049-9FE1-43DD0749F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9BF50-279D-5C43-A080-691A6E31586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1584-8821-4E48-AF0C-DCFA89767CD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3305-C66F-7345-BB33-2518E7998E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6746-EE4C-7646-86FD-B2B0D7BB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D0FAE-2B6B-D749-9448-6F19EA08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EE2A-5317-DD42-BB35-854D750DA49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F9001-A685-184C-B5AE-A66AEE056F5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F67DA-FA34-CC43-8E95-DA2540994C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9DCF-AFDA-6E45-88CD-76E2F6DC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53FEB-A239-314F-8FBF-883DA9102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1E72-BD8F-0E4A-8CAA-D9C3FF7515F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F4ED8-260F-5A40-9A90-B052D11BB20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3AFC-A707-014E-B82E-2632AF34E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48DF-F9ED-3544-B1F8-77B9FE23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DEE3-BD95-9A45-8C61-2901813A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93645-F7F6-C841-BD30-2FFAD5F7E60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7E215-F353-AC46-9364-21EB6D534F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E5D83-6D65-6842-8260-8740BFCABF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D565-DCB6-054D-A0D1-DDBB1D92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40B09-24BD-6246-B1CF-2BB827145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17EE7-6A41-D840-BE84-97924308117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717-9DA6-4F4D-9E95-D4F9E61316D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4F2D-6B03-DD49-A51B-4D3FE32A1B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70C5-0E8D-8647-AB65-6C42FB0E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2457A-397D-B64C-9D83-92005B517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EB26-3F15-E946-A90E-9BA871E805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A50B-9933-CC4A-AD17-60B8D1A1882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46E62-F9BA-2046-AAD4-0BC7109D1B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9150-DD6D-CB4E-A6B4-FA0DF51F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4C06-7595-8443-8432-A1B85A99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17C6-88A7-C64F-A596-3F0B4C95DA4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2CC91-B6AE-6E40-86AB-71CDD014650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4924-A398-F545-B0F7-2D0A43DE39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9BAA-8865-6048-A231-E393405A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ECA54-F25E-8447-8CAE-5574E4E7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91DA2-50A3-874E-91DD-9FD697B32F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18054-AFAD-F540-BBC1-CAAC483000C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E3999-DB01-0A46-BDD8-655FE0B503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3E65-DBF7-9748-B82A-2F727AE0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65BD-CCBA-A148-9177-12775468D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7B9F-77F4-9C4B-A8E8-A60DEAAA12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41FD-C780-774C-960A-7C19CC52BC8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DFF3-E054-0C47-AFF5-A0628896179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4ED8-34D7-8D47-9E2B-DADDF5B2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2A46-BCA9-BE4D-A4FE-E8BED2DFD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D7B4-5A65-6A4F-B9B0-4585D2FBE4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B19E0-867B-7348-BA02-718A9621EBB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4DF8C-79C2-6D45-A3DC-E91891E79A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05D2-7B33-0142-B7BD-48CCA3AE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5CBEC-4825-9642-9FD9-A27C2283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1BB2-9615-EC4E-84B7-1623257A2FC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92B59-B3A4-6D46-B62F-89E1DE97DB9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EDE7-3E80-5343-8913-ADC234D0602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Picture 31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14" name="Picture 31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9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4.xml"/><Relationship Id="rId7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Relationship Id="rId6" Type="http://schemas.openxmlformats.org/officeDocument/2006/relationships/slideLayout" Target="../slideLayouts/slideLayout117.xml"/><Relationship Id="rId11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15.xml"/><Relationship Id="rId9" Type="http://schemas.openxmlformats.org/officeDocument/2006/relationships/slideLayout" Target="../slideLayouts/slideLayout120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6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2" Type="http://schemas.openxmlformats.org/officeDocument/2006/relationships/slideLayout" Target="../slideLayouts/slideLayout65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73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3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8.xml"/><Relationship Id="rId7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7.xml"/><Relationship Id="rId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76.xml"/><Relationship Id="rId6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5.xml"/><Relationship Id="rId4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2" Type="http://schemas.openxmlformats.org/officeDocument/2006/relationships/slideLayout" Target="../slideLayouts/slideLayout89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805" r:id="rId13"/>
    <p:sldLayoutId id="2147483806" r:id="rId14"/>
    <p:sldLayoutId id="214748380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</p:spPr>
        <p:txBody>
          <a:bodyPr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15C4C76-BA92-47A0-8468-FD867A9D1F1E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 vert="vert"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BFA74C2-BBDD-4D37-81F3-F40F0C681559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840"/>
          </a:xfrm>
          <a:prstGeom prst="rect">
            <a:avLst/>
          </a:prstGeom>
        </p:spPr>
        <p:txBody>
          <a:bodyPr vert="vert" anchorCtr="1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240" cy="5811840"/>
          </a:xfrm>
          <a:prstGeom prst="rect">
            <a:avLst/>
          </a:prstGeom>
        </p:spPr>
        <p:txBody>
          <a:bodyPr vert="vert"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133F790-1EFD-44ED-A574-A870A0B42841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7CE0F4-2851-4DD2-B6D9-2D6BD4E0EFA6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CDE6F80-9BF5-4CA9-8203-42A0A88FE9FD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84D2425-58BC-4BDE-9A2A-2CF0E9ABED06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404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title"/>
          </p:nvPr>
        </p:nvSpPr>
        <p:spPr>
          <a:xfrm>
            <a:off x="839880" y="2505240"/>
            <a:ext cx="5157720" cy="368460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3280" cy="8240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title"/>
          </p:nvPr>
        </p:nvSpPr>
        <p:spPr>
          <a:xfrm>
            <a:off x="6172200" y="2505240"/>
            <a:ext cx="5183280" cy="368460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8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ABF8CA4-FE2B-4D49-8877-05EFDF930DC3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DAAF68B-084F-4AE6-AE80-1E3DC1087DFE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367F5BF-FBE4-4714-B35E-5085E28A4E8F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5D533A3-996F-457B-BF42-9E93EA11B4C7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pymks.org/en/stable/API.html" TargetMode="External"/><Relationship Id="rId2" Type="http://schemas.openxmlformats.org/officeDocument/2006/relationships/hyperlink" Target="http://pymks.org/en/stable/rst/notebooks/stress.html#Note-(issue-or-bug)" TargetMode="External"/><Relationship Id="rId1" Type="http://schemas.openxmlformats.org/officeDocument/2006/relationships/slideLayout" Target="../slideLayouts/slideLayout38.xml"/><Relationship Id="rId4" Type="http://schemas.openxmlformats.org/officeDocument/2006/relationships/hyperlink" Target="https://github.com/materialsinnovation/pymks/blob/master/pymks/fmks/correlations.py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106.3536v2" TargetMode="External"/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3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 w="12600">
            <a:noFill/>
          </a:ln>
        </p:spPr>
        <p:txBody>
          <a:bodyPr anchor="b" anchorCtr="1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GraSPI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1523880" y="3840480"/>
            <a:ext cx="9144000" cy="1655640"/>
          </a:xfrm>
          <a:prstGeom prst="rect">
            <a:avLst/>
          </a:prstGeom>
          <a:noFill/>
          <a:ln w="12600">
            <a:noFill/>
          </a:ln>
        </p:spPr>
        <p:txBody>
          <a:bodyPr anchorCtr="1"/>
          <a:lstStyle/>
          <a:p>
            <a:pPr algn="ctr">
              <a:lnSpc>
                <a:spcPct val="9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Graph-based Structure-Property Interrogator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4600800" y="6387120"/>
            <a:ext cx="2990160" cy="36936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Last updated on June 2020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TextShape 1"/>
          <p:cNvSpPr txBox="1"/>
          <p:nvPr/>
        </p:nvSpPr>
        <p:spPr>
          <a:xfrm>
            <a:off x="801504" y="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Example of graph queries using filtering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D4AB77-03D0-5240-BF78-0328466F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" y="3543554"/>
            <a:ext cx="3949700" cy="2349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2D37FA4-BE9C-FB46-8DEF-BCD8A96C6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179" y="3562350"/>
            <a:ext cx="5113193" cy="276529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097EFF-52E9-5E4D-809C-CCDC5223E4C8}"/>
              </a:ext>
            </a:extLst>
          </p:cNvPr>
          <p:cNvGrpSpPr/>
          <p:nvPr/>
        </p:nvGrpSpPr>
        <p:grpSpPr>
          <a:xfrm>
            <a:off x="1891738" y="1493988"/>
            <a:ext cx="1883876" cy="1792855"/>
            <a:chOff x="2742697" y="714149"/>
            <a:chExt cx="1096391" cy="10983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844E79C-BF18-6A47-B349-96D60BEA12C1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1566C92-33A9-F74F-A594-0FBE51B8E336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E00CDAE5-9AE2-3649-9A95-3F6196B7B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6A518D2-B015-ED4E-AA71-E0EBF32382B9}"/>
                    </a:ext>
                  </a:extLst>
                </p:cNvPr>
                <p:cNvCxnSpPr>
                  <a:stCxn id="40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5AAE35C-2946-7E46-88D2-647E87583489}"/>
                    </a:ext>
                  </a:extLst>
                </p:cNvPr>
                <p:cNvCxnSpPr>
                  <a:stCxn id="40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276E6169-324A-9245-8A6D-9AABEA8DC4C7}"/>
                    </a:ext>
                  </a:extLst>
                </p:cNvPr>
                <p:cNvCxnSpPr>
                  <a:stCxn id="40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BC5D585-7E83-CD46-8F24-4D803F56EBA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7C2A68E-5B2F-C34C-8AD2-F90693164158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F20A9D93-2CFD-D34F-AF92-2E432A0CA7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ED9A6568-ED3F-284D-8FA6-2D667CD874A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9A5D3D0-7E0A-6946-A046-4A90C81B91B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6C52B229-1A40-2A46-842E-CAF82A403D9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D124D080-8F2A-1848-B365-BAFCB03D72E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22AE592-258C-A44A-AF9C-1D18962D059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DFC91631-0F48-E948-A71F-345DA7F6E4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415A3345-9E6B-6247-A732-D8CD0003148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00A1DF37-5B29-1B44-934D-D94E1DD781D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F06F9972-3752-0F49-BF8F-CA5D1F260E5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73FA91F9-552E-664F-B433-825A0A3F6F4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9C729E8-D6DE-F24A-B1F0-BB1AC793B3C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7B4600E-1011-9B4C-B70B-2C02DB26E1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27DC7A2-95F3-EB40-B21C-3E6855F79A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C722CCE-122F-3B4C-8D38-991E777F6D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587238D9-B99C-D84E-A24D-225839EE19D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15D9D15-A6E4-9B41-A2E3-B5637745EB2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CB8D926-012D-1B48-A497-1C8B6CF4B12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E6684C25-A688-C146-9517-A176AD8DEA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A058B37-A408-F548-B613-116DA150414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A181F3-29D9-DF4D-BAB1-B402C35D210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2EE2AF4-F16D-0140-87BD-523B275B61C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ECEE064-CBD3-A84E-A6F9-6371AAEF1B1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5E5D2B1-7F36-134A-8A1C-1D9620AFA15C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35E9E01-700D-274D-A440-79C4127898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9A2C59E-564B-E546-BF56-816010A37AD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D90D2B-B5E2-244A-B8DF-C73664369687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F44836E-7272-1749-9867-3C84AAF47418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2F1937FB-C98F-554F-9083-A5FFAEE6EB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7310046-D3F7-3B45-8575-6C5784FFE2E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47A39CE-1110-2542-B69D-C970B2687FD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584EAE3-A1E7-B24E-8B5C-0BB8CC35D7F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4A033D2-1CA0-DE47-A4A1-31CA24C5052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699E4B5-31E9-EE4E-A5FF-2D1C71E11811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966FF445-C6FC-3347-B717-B5EC0BE25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A7EC3C5-4889-E640-A371-458D6CDB205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8A9A915-6F35-664C-839B-0D944A494CB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A2505E5-F72E-184C-9EE1-6137B1F3653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D4B7E544-99D6-A44D-9066-CB65BB08B6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C2BA775-288B-1642-918E-147EDA51BAB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02AA6FBE-8DD4-2A44-A4B3-B04B488C1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7989606-E657-F548-BBE3-0E6A92E320C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A273D28-1F3D-8B4D-957D-123AFCC047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2F7489BE-EE56-4C4E-8736-E9F09BCFDA0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1D0084D1-925C-0D42-B69E-2AE12024177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6803E9A4-EE53-134C-819A-40ED0E5E795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6C01C5C-88C4-054E-A5CC-4C1F33C552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6F8FF99-E3F3-E348-BBCB-C5AD54C9F4F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DD41EF-A599-D746-A5B9-2A73BC2D00B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9979D60-38AF-5545-B477-EE0F88D0885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1AB7D50-A25C-9041-80C5-76A29EF5DAC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6DF9572-91EC-4E4E-AD90-9A1399A00CA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C1210856-2780-404F-B77C-58E305ECA5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F4536C9B-60A0-8A4A-BF34-DE34C69E0AD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AFA35E8-5BAD-4349-963E-59A382B98BF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ADB8E2A-2532-2743-88B5-C0E4521266A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E7E0D85-259B-C14D-B7DA-6E62970E2E7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CD392518-DF72-7145-A3F5-68152E1CE485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EBA337-61A6-0941-A0F4-351CC59F0A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065C39ED-2755-F644-93C3-207D90F09A4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19D083-55E0-5E4F-B477-AAD3DFBFE5F0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B35E559-19C4-DB40-951F-B24BAAE8D459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4383AD56-A3E7-6645-827A-3ECF19871D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F7AFC29-9C70-F04C-BACC-5A53C1205C2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50DD2B3-F356-D64C-97B0-0C88F79C161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C70B652-C1CB-9D4A-A83E-689628FDBD5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C504C75-D6E2-5245-B0A5-AC3141B7AD0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9380900-6BA7-144E-AB24-92DFCC08BF8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9B1C7EF6-9F6A-8544-B5C9-B08AD3EB39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56EF2492-443E-AA4B-8BB6-0B44DD66922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3B2C590-B3A9-384D-BAD0-BD84295DDB4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18736F8-951F-F84D-A6D9-E30C6875E07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9BE0E04-119F-C74A-A129-38031D1C073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6576198-228A-F14E-9E88-18B3C9682D6C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3704C6D8-D3A3-CD40-A9B1-DC07F3CFB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7D87E2D-FB42-DC40-8203-8AB83B8546E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B575AEA-9CBE-A34D-97BC-114A3EC30E6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75A8105-75A9-9241-9D14-4CDAC6D2DC4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7230D04-2CCF-BB42-9782-5776FD86897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D12133C-7C80-F04A-A7D7-887A2E3A5E50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846A69F-1597-E94F-B4C0-B48EA9C3F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D67B77E-4711-0E4F-BACC-C29BAEA188E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602DB6A-8D98-1A4A-A402-B923BECCAFB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726A1D5-AF64-DD42-A472-D13CF909F96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043BDFF-56B0-F449-9266-C23ACA52BDA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2F96BE5-BBF8-AD4F-923A-541270DFB204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A2D0DC07-1E3D-5D41-B63B-75303D5319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A68DC7E-C980-4A48-A81C-7ADDD661CA7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DDFEE2-5FDC-A847-BFCF-964B8224955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6A4F7F33-82B2-E04A-A797-8E58AA80AF9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1EFB9D6-D4C3-8841-B87B-4F3B0D4CEAE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41046F8-02E3-7F42-8575-3D07B195BE8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B85EC3F-2ACE-B44B-9313-A4E50177D4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B751E41-399C-6F43-9911-91F9B44940F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91DB7C-79BA-C140-AEE8-D921E815FBA9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5918124-3688-7F46-BA5D-A5F2900533F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2ABBB3-88B0-2E42-95D6-D2ADCD0B3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A9C00F5-3FAB-BD4A-AC3A-00AF0239279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F4CDBA8-A4FE-5546-B282-4151221EABB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DF987FD2-A45F-0B4F-94D7-64FD885A1D3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2397808-E020-4E49-9386-4846DF61011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16B4768-C84C-3641-BBEE-AF2D30862A22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5B4D6952-1097-934C-8218-62943BC37C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BCCF0B3-D8D0-4740-80FB-FB368C1555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E0F8AD-117F-2A40-94A5-7F165BC0FD9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CE75C64-4D1D-9A41-9F8A-E237BFAF013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697B27D1-D6B9-2F48-832C-62AD7C7DE82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C0FE6EF-3DA4-6B4A-A9DC-001F8B074074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EB290AF-EE83-CA4A-AE27-97C7D330C0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121752-45E9-3044-A05E-5A54D910A8D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6D85A3B-6363-D646-A4AB-50085AC00BC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E954A6C-13DC-2546-89A6-4490A7A43BC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832B7BE-B06D-5645-8481-6EC92B216FE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9A771BD-277A-784D-B475-F13513A9243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F89F646-9F78-6640-8A77-B0F5CC937C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5754106D-A2FF-D248-A13C-76C0D9AAA6E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E727866-E1F4-5448-A491-499826D39A9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A666E02-FA93-744E-9C2E-191C50906B1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6B06A5C-CFC1-FD44-8306-9279B16ED75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9CBBBA7-1D1A-B347-B926-164DA550EF0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FD49BDE-9FE2-954B-A336-CDD9C5BBCB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061B6CD-DD27-364A-B122-42D55369DE3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49254DD-D74F-4144-AE93-BD9792F2767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5BBDE28-F0CA-D744-8BE3-9FCEA0ED482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48D0164-EB39-914F-A21B-387868899E3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146CA80-1FDE-794F-BACE-94398EEADBE0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837B719-F378-844A-BDC8-9CCD7FBAB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987E30F-74E1-B74B-A592-0DDC4264E37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892724-A1A8-1844-848B-E30A8E138BDA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2DC6F9-A7ED-F248-AE90-9F704A4625A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558B7C5-A224-8B49-A66C-14AC73661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08F38FF-4354-A542-A70F-36A51C86C51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D0674FF-4437-3048-B12A-038FA8B1EED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583B139-1554-6A42-AD3E-905F0C40158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484B9A4-651A-0644-8127-C51BBF154B6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847DF3-E592-7D4F-804E-A17AB1125081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7473BCE-58DA-DF43-9AC6-E5A994BFE2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5DEEE8F-A8CA-5D48-9487-C474CBD14AB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298206F-FC77-3F4F-80E6-C12F2A6993D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9C8EA54-3C6A-B247-BA64-138F9B59743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56E0C22-A7EF-B54A-A478-E0692239B1F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FC7E965-9A93-4641-B6CF-FAB60C4A8508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368088E-96B4-C24D-BF95-3ACBFF3F51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BD9AA68-3FDB-0F43-B4A2-A51FA6E468A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B19832D-4610-8B4E-9024-B71B985421F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0538F566-ABFD-8A49-8B67-FEF696C77BF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7A418E5-0E53-DF48-9BFD-7CFC8992B21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601208-56E3-504D-AA1C-4EFED79F45C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FB5E59E-9121-924D-9864-445C1F36AE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DE9B298-8CC2-3D4F-B4B2-3A3022C03DA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0624ED-77E7-FD4C-A30E-D391FDD7584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B0D90FB-2F21-D541-BC06-7D19E16D627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D55DAFE-B303-514A-BC66-464E3BDA7D2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FA40DB-0886-9446-A0F4-3DD42B099D78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C76199B-4AFD-814C-82B3-7601452854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D77936C-A130-1644-B075-BC74F8738DF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D0CCE66-EB73-5347-9FB9-17CA6AA6D5E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6812EA3-D5D9-DE47-BC66-7C29297F9AD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8E1EF5B-8C3F-6944-B122-FB8CD05D961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8B7165D-EEA3-8441-ABA4-1BAC2FF33A47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A4AD9B3-7397-964A-9A47-6B3633D576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8B84A17-019E-2E4E-9CB2-39A263CC8B9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1D5552-97C7-D64B-8EF5-7E95279F76DB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8131B71-76E5-E64D-AD3D-D0C700590E19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EDC6134-B76F-6749-8CC3-C1CF6ECC6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37A7A8C-8D5B-7D49-8F84-2A32B96E042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B3212C3-4BA8-C546-A9A6-E41B13F658D0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1619052-EB7D-CC4D-89DC-BADF7C8C2C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47244E4-DA38-6D4E-8E82-96C3EBF3B84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E4F6D3E-0B0A-224F-8A92-D4DB522CB835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1729128-7B36-8149-AA5C-28209528AA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C52C8B0-04ED-5D46-A504-5847BFC8314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C44EB8E-02F2-CC4C-BED4-8BDBB9CDB027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7D72CC5-43E7-7F49-86F5-6B4D5D41D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381749D-010F-0F4E-966D-7DDD10DF88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D99C19-1A0B-9D47-89DB-64036548E2B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1AE2D5-7B16-A340-8615-D04213CD65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B4FD733-C46E-BE42-8D9B-937CA4BF311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195AA90-5BA1-4141-9859-8D73C3FB7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82805148-DCF2-8A46-9A38-67A291925713}"/>
              </a:ext>
            </a:extLst>
          </p:cNvPr>
          <p:cNvGrpSpPr/>
          <p:nvPr/>
        </p:nvGrpSpPr>
        <p:grpSpPr>
          <a:xfrm>
            <a:off x="6844738" y="1527516"/>
            <a:ext cx="1883876" cy="1792855"/>
            <a:chOff x="2742697" y="714149"/>
            <a:chExt cx="1096391" cy="109831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B1724AE-1DF7-9F42-9515-02E5F1902634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FC029E5-77F8-EF40-AD75-2E7361CE965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C3C12FB-3C05-BD42-9FC1-44CBAB90E8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8F8F605-BA28-0449-A047-25E04FBC1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2AA1B41-CA4C-4842-83E4-5E2120531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448E95F-6947-9949-99B5-792E3C1FC9DF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CC5C5833-5FB8-B048-A5F9-5F6A4AE255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03D389C-9123-7749-9DC7-981D2826741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D133E02B-99E5-D04A-8A97-255A8814BBC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76212614-A719-DC42-ADD7-BDC13C6501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CA2DA11B-184C-CB41-B6DC-B1357D68C16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3ED9BA2F-DD38-8940-8A81-636A88A18BF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36F7BAE-9AF5-C24E-AEF7-D79BD194BF6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D1B1CDF5-1F09-9C48-9F86-F2A3B32686C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1A00C40-6897-3045-A0A6-EFA9CF8BB3A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45B4F646-47BF-154C-A28F-D140661E08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5119DA36-DC2E-A84D-A5EF-F553E403DB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8FAFB174-BF8C-6248-AD4E-72CEB873969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AE422D79-EDD8-0E4A-8545-EDBBA5531E9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76043201-9EFF-1849-B7C8-8B66C7E09BD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25D9376A-7571-1146-BD36-8F98E799AD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0CA2B282-C341-CF4A-B71C-1DF0D49DAE4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D9E101E6-6FFF-574F-B272-3FF3567E53A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4D5D1486-AF0A-9347-A031-8D5A5EF31DC2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3C730CBD-1520-5547-86FA-4D5B9D7728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94FDA5-C50A-D34D-BD5E-7CF26D250FC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47A01E9-51AD-E943-A8E8-9D060DEE06D0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356F8A24-2C89-344A-A1EC-F73719B388E1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1E40BF52-0FE0-0243-9578-D546A625A2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0694A98C-68B4-314E-9AD0-3AC0CCB8A6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B451EC82-E780-E041-AED5-D1AD04690E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D5DEFBF9-7CCB-2E4D-BDD5-4FDC3F95F67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7959CA3F-768F-9747-A066-7D2DD313308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CA60CC65-015B-5244-B41A-EA8361EF6CEE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B869D40F-4CAD-2E4F-83BF-A185243587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62A8613A-5D5E-F74F-967A-E253FC8275A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7EBA74D2-95C9-3C45-ACE0-159154A2FD60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7DC45102-98A2-3C43-91FC-BB459FA3AD0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B30FCBD-1630-3548-811B-007F938C677B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9417871F-A41A-2747-B1ED-5D74480B9C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B9E24FDE-4498-9247-AA12-6793CB55D23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2F9ED2C1-BCE4-EC4E-ABA7-EA12C63B01C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6678A1ED-13D7-B144-8DBD-FBE0B87A67C3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B35184D0-E587-5841-A739-6C97E614E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CD56C385-AA40-8C44-B0FB-B8AB28E7383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B0A28004-40CA-1845-B7B3-84FFC0948BC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7047F87A-63E0-0842-8607-FC8C15FA2DE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58189670-817D-2440-AA09-F4F0899B8C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B53C21D-230D-4E43-815E-801BAB54114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D02483A4-C157-DB47-A0AE-732915949454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703ED4E7-338F-CF47-A9C3-1C4461C0D2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D1CCFC48-57B7-3B47-A7F3-652236A6049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3EEAFB5-DCE9-9B42-BA7A-D32E094DA3A6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C34E0B8E-90C3-3145-9CD4-C84D1B09FBF1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7DDF980A-2EFA-F34E-ACF3-6FF939942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93DD69A4-C40F-274D-B609-95C7AABC4FA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9B09128F-AC9B-5145-A8E9-A21353323F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E9B71D24-43D3-6748-83DF-140A3D186F8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1991938-16F4-5E43-8400-AE2B48EC66D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208F96EE-1E12-5741-AFD3-F84A090551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601CCECA-93C5-B546-A7C2-8BA9CFD16A2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4E21557D-BF71-0D42-A3D4-53AADAEFBA2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3C41288D-37E3-0540-BD42-E32F695725A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C3BBBBE7-50F9-1C43-84DA-00F8A6A81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C42CAFB6-93AE-564B-9E02-25AAFD831FC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EAB9428-51B9-494D-9F67-1FA6180B273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1200E6-3755-D442-96A5-9F6CA7040AA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04D7072-8AE2-7046-85E9-4598B56A9F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055E56D-B82D-B841-8EFD-67D3C2BD25F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E06D7025-9BEC-C241-86A9-8CD41FD419E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F6E6E011-E16D-9046-8BE3-253EC6909FF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826113DC-BA9E-6845-91B4-B3678B9AF2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034BC9D-86BD-DA45-B5C3-80890FAECE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0EDF1EE4-C943-7D42-B5EB-ECC0D818DA5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592D8899-75E8-8E41-B359-92E4B2E183D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28421159-4E33-9C43-BE98-BC86E49226A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85F1D90-30B1-8B45-96BC-3C9E0FD858F9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23FB8611-B802-BB41-BC09-2EBA608F6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3CEEBB8F-83A7-8F44-8ECB-D0DB129D459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909BA1C-F3EE-E442-997F-FB8938E394FC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20B26D06-3DC9-444A-BE75-472F9FAA69C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92FFD684-5D5A-FC47-9EFD-CCE021119B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786C46A4-32F6-B54F-A526-4A37AC1C813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AC2D9C27-BD19-264D-9ABF-C004A96F0E2C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ECB05ADD-92D8-4B43-9886-056F5F5812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4F214750-9343-F043-8FCF-7B1FB60E5DB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BF9361CF-A4AA-C242-804E-719F98C1AE0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C5A6971E-4540-D94A-A8CC-A967582A24B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E775C79A-FD54-AF43-B564-057DBB654E0D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1486C6A-2AF9-E045-A27C-AB812CA626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08094A4A-6A74-EC42-99D3-82F0D7D6FA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80BC8264-578B-6B4B-92C2-74BD6589198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4AD4485-B9D4-B24E-A5D5-C3327F7E093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E139888-BCD8-344D-B4CC-2C20A57EC2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03516B8-A4B7-E947-906F-5E6ACCBC81D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D69831-7137-7045-9918-9D3919FD982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250392B-95EF-464D-B627-8075D05E0D0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6DF8DEF-F48A-1342-91BE-6B64DD2807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C9384CE9-0E91-DF47-A517-40EEB964627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6369588-EE33-0742-8B74-489071C63C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068EA311-82E9-1A4D-92CA-01DE5186CD71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3CDE342E-0CC7-E248-80DB-41E2D5D82E7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D8FE079C-015F-EF42-9D05-03392D3D8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BBEA1B1-C304-EC4B-82B4-780F4ABFF36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3A5A5C8-1EE5-AA41-8A91-D4E8FB29CB3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422D24AD-6277-BE47-B318-ED76DD386A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9526BC3-E491-7A4B-8496-2DE62D1B949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90AC2B0D-E98F-CA4A-935D-41FAFA8B4E6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A207E619-D6C6-2947-8E9C-C34DCBBA7E23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2A9BB66E-0668-4040-9AEE-0C18DD38EB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CCCB1BE2-8A5D-BF40-B916-5557F364909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4913F48-F323-3C48-96EB-C5520E94F53E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4481E341-F8F3-4F41-9EAB-22B4B11B0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DCAF62BB-0D10-5D4E-A73E-890F9D19E3E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B2A339B-D5D3-3B4F-B8E1-1E2CC2BFD16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869829F-F665-354A-A7BD-40CD3BEEBC2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2DD90A51-2768-FC4A-96B9-CECDD6B04B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B13F1E76-02CF-E743-8A8C-2F1C09F66ECF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3EDF0D6-5678-8B43-BB34-A5851B9F2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23D9CB1-BB71-0F4A-8C6D-DED577CB5B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A9C2314-42D2-E146-A2AB-96BE738CD06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5668E29-6895-2045-A431-A87A6C2FC9D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4D94E8B7-A1AC-5E48-80EA-E39CFD140C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0B8EA33-4C71-1E44-B2CC-50EEE1FAC805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E154FE8F-12F7-7449-9875-C30509EE3ABA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47D5469A-6AF2-DF40-9BBE-D2412AC0C9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E483A0D7-149F-4948-85F0-59D24B97349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B25CAED8-0421-574D-BF05-2CC579AF813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D2A4D146-B85D-6F4C-A918-34659E668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989F84A4-A2B6-064D-8603-CAC24F3977D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257E7EA5-BD85-B748-AFAF-69F05FE18463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9DD3238-CC5B-D34E-8952-4E607EDD4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2E9090F0-CC09-1647-BF21-CB81D19BD48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29F1BD5-0788-1043-B1EB-69B46840DF5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D9D2E41A-FD1B-924B-BCE3-123254721D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817413F-129B-FA43-B28A-2FB78D6B879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7611732-6620-9241-A59B-3A5F4941C6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96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1E0C054-1FB4-F544-873B-29CB0D704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E36BF8DE-B638-2249-936B-113B455D758A}"/>
              </a:ext>
            </a:extLst>
          </p:cNvPr>
          <p:cNvSpPr/>
          <p:nvPr/>
        </p:nvSpPr>
        <p:spPr>
          <a:xfrm>
            <a:off x="4306824" y="2130552"/>
            <a:ext cx="1901952" cy="2651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B96A9-50CC-DF40-A398-CF72FFBD446E}"/>
              </a:ext>
            </a:extLst>
          </p:cNvPr>
          <p:cNvSpPr txBox="1"/>
          <p:nvPr/>
        </p:nvSpPr>
        <p:spPr>
          <a:xfrm>
            <a:off x="4489704" y="17190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graph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537E9E-E8D0-9B4D-8889-DC0A85878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768" y="1836928"/>
            <a:ext cx="4368800" cy="2032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0DA84-1B99-1A4D-B110-37D2B57C6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375" y="2152142"/>
            <a:ext cx="5911929" cy="3901186"/>
          </a:xfrm>
          <a:prstGeom prst="rect">
            <a:avLst/>
          </a:prstGeom>
        </p:spPr>
      </p:pic>
      <p:sp>
        <p:nvSpPr>
          <p:cNvPr id="9" name="TextShape 1">
            <a:extLst>
              <a:ext uri="{FF2B5EF4-FFF2-40B4-BE49-F238E27FC236}">
                <a16:creationId xmlns:a16="http://schemas.microsoft.com/office/drawing/2014/main" id="{1CC74215-83F5-A64E-9538-FED4FB421889}"/>
              </a:ext>
            </a:extLst>
          </p:cNvPr>
          <p:cNvSpPr txBox="1"/>
          <p:nvPr/>
        </p:nvSpPr>
        <p:spPr>
          <a:xfrm>
            <a:off x="801504" y="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Another example of graph queries using filtering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30935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EB32-812D-E149-B0CA-98BD9738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04" y="0"/>
            <a:ext cx="10515600" cy="1325520"/>
          </a:xfrm>
        </p:spPr>
        <p:txBody>
          <a:bodyPr/>
          <a:lstStyle/>
          <a:p>
            <a:r>
              <a:rPr lang="en-US" dirty="0"/>
              <a:t>Computational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1CB6B-E449-2A4D-8550-B394CAC8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2" y="1577035"/>
            <a:ext cx="4722658" cy="3305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3C5A6-AAEB-DE43-B3A8-E9DA2AE1793F}"/>
              </a:ext>
            </a:extLst>
          </p:cNvPr>
          <p:cNvSpPr txBox="1"/>
          <p:nvPr/>
        </p:nvSpPr>
        <p:spPr>
          <a:xfrm>
            <a:off x="6812280" y="5175504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 number of vertices</a:t>
            </a:r>
          </a:p>
          <a:p>
            <a:r>
              <a:rPr lang="en-US" dirty="0"/>
              <a:t>E- number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6FCB8-4570-FF49-B1B5-1822ECED3194}"/>
              </a:ext>
            </a:extLst>
          </p:cNvPr>
          <p:cNvSpPr txBox="1"/>
          <p:nvPr/>
        </p:nvSpPr>
        <p:spPr>
          <a:xfrm>
            <a:off x="685800" y="1764792"/>
            <a:ext cx="4590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GraSPI</a:t>
            </a:r>
            <a:r>
              <a:rPr lang="en-US" dirty="0"/>
              <a:t> computes the set of descriptors at the low cost: </a:t>
            </a:r>
          </a:p>
          <a:p>
            <a:r>
              <a:rPr lang="en-US" dirty="0"/>
              <a:t>2D examples – order of seconds</a:t>
            </a:r>
          </a:p>
          <a:p>
            <a:r>
              <a:rPr lang="en-US" dirty="0"/>
              <a:t>3D examples – order of minutes</a:t>
            </a:r>
          </a:p>
          <a:p>
            <a:endParaRPr lang="en-US" dirty="0"/>
          </a:p>
          <a:p>
            <a:r>
              <a:rPr lang="en-US" dirty="0"/>
              <a:t>Note linear complexity of the execution</a:t>
            </a:r>
          </a:p>
          <a:p>
            <a:endParaRPr lang="en-US" dirty="0"/>
          </a:p>
          <a:p>
            <a:r>
              <a:rPr lang="en-US" dirty="0"/>
              <a:t>The largest problem solved on the desktop machine (35M) under 3 minutes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ED8F04-2BBF-C04C-96D5-C52C7D312D12}"/>
              </a:ext>
            </a:extLst>
          </p:cNvPr>
          <p:cNvSpPr txBox="1">
            <a:spLocks/>
          </p:cNvSpPr>
          <p:nvPr/>
        </p:nvSpPr>
        <p:spPr>
          <a:xfrm>
            <a:off x="755784" y="5952024"/>
            <a:ext cx="7674984" cy="741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Technical details: Coded in C/C++ using boost graph library</a:t>
            </a:r>
          </a:p>
        </p:txBody>
      </p:sp>
    </p:spTree>
    <p:extLst>
      <p:ext uri="{BB962C8B-B14F-4D97-AF65-F5344CB8AC3E}">
        <p14:creationId xmlns:p14="http://schemas.microsoft.com/office/powerpoint/2010/main" val="47247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D831-8FC8-3C48-ADB6-DDD7D8BB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52" y="182160"/>
            <a:ext cx="10515600" cy="1325520"/>
          </a:xfrm>
        </p:spPr>
        <p:txBody>
          <a:bodyPr/>
          <a:lstStyle/>
          <a:p>
            <a:r>
              <a:rPr lang="en-US" dirty="0"/>
              <a:t>Important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5E0E7-DEB1-5548-8D59-76A7C6AAD5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604520"/>
            <a:ext cx="9778104" cy="18968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Works for structured (micrograph, tomography data) and unstructured data (molecular dynamics, atom probe data)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Graphs can be encoded to include information from other levels (e.g., DFT calculations)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5EAC-E63C-6843-AA66-13591023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3624226"/>
            <a:ext cx="9500616" cy="22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1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64B87-507D-5D4B-984A-FB2976570E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811" y="0"/>
            <a:ext cx="10515600" cy="1325520"/>
          </a:xfrm>
        </p:spPr>
        <p:txBody>
          <a:bodyPr/>
          <a:lstStyle/>
          <a:p>
            <a:r>
              <a:rPr lang="en-US" dirty="0"/>
              <a:t>Integrate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FAAAF-EE5F-9744-AB0B-A7650E2EA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173" y="1029529"/>
            <a:ext cx="5625274" cy="34629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F6A46C-63B2-6646-BE41-721B7AE3C52B}"/>
              </a:ext>
            </a:extLst>
          </p:cNvPr>
          <p:cNvSpPr txBox="1"/>
          <p:nvPr/>
        </p:nvSpPr>
        <p:spPr>
          <a:xfrm>
            <a:off x="331303" y="1245705"/>
            <a:ext cx="597673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</a:t>
            </a:r>
            <a:r>
              <a:rPr lang="en-US" b="1" dirty="0"/>
              <a:t>boost/python </a:t>
            </a:r>
            <a:r>
              <a:rPr lang="en-US" dirty="0"/>
              <a:t>or</a:t>
            </a:r>
            <a:r>
              <a:rPr lang="en-US" b="1" dirty="0"/>
              <a:t> </a:t>
            </a:r>
            <a:r>
              <a:rPr lang="en-US" b="1" dirty="0" err="1"/>
              <a:t>cython</a:t>
            </a:r>
            <a:r>
              <a:rPr lang="en-US" dirty="0"/>
              <a:t> to create a python module that is called from MKS </a:t>
            </a:r>
          </a:p>
          <a:p>
            <a:endParaRPr lang="en-US" dirty="0"/>
          </a:p>
          <a:p>
            <a:r>
              <a:rPr lang="en-US" dirty="0"/>
              <a:t>We need to agree API (if it exists just use it)</a:t>
            </a:r>
          </a:p>
          <a:p>
            <a:endParaRPr lang="en-US" dirty="0"/>
          </a:p>
          <a:p>
            <a:r>
              <a:rPr lang="en-US" dirty="0"/>
              <a:t>As of now, we could take array of n-phase morphology (with n states defines, e.g. 2/3 phase morphology) and return set of descriptors </a:t>
            </a:r>
          </a:p>
          <a:p>
            <a:endParaRPr lang="en-US" dirty="0"/>
          </a:p>
          <a:p>
            <a:r>
              <a:rPr lang="en-US" dirty="0"/>
              <a:t>To be discussed: distance measures for morphologies (could be interesting extension)</a:t>
            </a:r>
          </a:p>
          <a:p>
            <a:endParaRPr lang="en-US" dirty="0"/>
          </a:p>
          <a:p>
            <a:r>
              <a:rPr lang="en-US" dirty="0" err="1"/>
              <a:t>pyMKS</a:t>
            </a:r>
            <a:r>
              <a:rPr lang="en-US" dirty="0"/>
              <a:t>: 1-point, 2-point statistics (others?)</a:t>
            </a:r>
          </a:p>
          <a:p>
            <a:r>
              <a:rPr lang="en-US" dirty="0" err="1"/>
              <a:t>GraSPI</a:t>
            </a:r>
            <a:r>
              <a:rPr lang="en-US" dirty="0"/>
              <a:t>: distances, connectivity (flexibility to define various network-centric descriptors)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54FAB1-CE24-6646-811D-230B6542DC56}"/>
              </a:ext>
            </a:extLst>
          </p:cNvPr>
          <p:cNvSpPr txBox="1"/>
          <p:nvPr/>
        </p:nvSpPr>
        <p:spPr>
          <a:xfrm>
            <a:off x="410817" y="6347791"/>
            <a:ext cx="108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Joining us: Baskar </a:t>
            </a:r>
            <a:r>
              <a:rPr lang="en-US" dirty="0" err="1"/>
              <a:t>Ganapathysubramanian</a:t>
            </a:r>
            <a:r>
              <a:rPr lang="en-US" dirty="0"/>
              <a:t> (Iowa State University) and </a:t>
            </a:r>
            <a:r>
              <a:rPr lang="en-US" dirty="0" err="1"/>
              <a:t>Jaric</a:t>
            </a:r>
            <a:r>
              <a:rPr lang="en-US" dirty="0"/>
              <a:t> Zola (University at Buffalo)</a:t>
            </a:r>
          </a:p>
        </p:txBody>
      </p:sp>
    </p:spTree>
    <p:extLst>
      <p:ext uri="{BB962C8B-B14F-4D97-AF65-F5344CB8AC3E}">
        <p14:creationId xmlns:p14="http://schemas.microsoft.com/office/powerpoint/2010/main" val="2887931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89393-935A-C54A-B308-20F328BA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Integration interface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98107-602F-7147-B386-49649BDBB3B0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79" y="1604520"/>
            <a:ext cx="10634253" cy="3153010"/>
          </a:xfrm>
        </p:spPr>
        <p:txBody>
          <a:bodyPr/>
          <a:lstStyle/>
          <a:p>
            <a:r>
              <a:rPr lang="en-US" sz="2000" dirty="0"/>
              <a:t>Example </a:t>
            </a:r>
          </a:p>
          <a:p>
            <a:pPr marL="0" indent="0">
              <a:buNone/>
            </a:pPr>
            <a:r>
              <a:rPr lang="en-US" sz="2000" dirty="0"/>
              <a:t>	</a:t>
            </a:r>
            <a:r>
              <a:rPr lang="en-US" sz="2000" dirty="0">
                <a:hlinkClick r:id="rId2"/>
              </a:rPr>
              <a:t>http://pymks.org/en/stable/rst/notebooks/stress.html#Note-(issue-or-bug)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hlinkClick r:id="rId3"/>
              </a:rPr>
              <a:t>http://pymks.org/en/stable/API.html</a:t>
            </a:r>
            <a:endParaRPr lang="en-US" sz="2000" dirty="0"/>
          </a:p>
          <a:p>
            <a:r>
              <a:rPr lang="en-US" sz="2000" dirty="0"/>
              <a:t>	</a:t>
            </a:r>
            <a:r>
              <a:rPr lang="en-US" sz="2000" dirty="0">
                <a:hlinkClick r:id="rId4"/>
              </a:rPr>
              <a:t>https://github.com/materialsinnovation/pymks/blob/master/pymks/fmks/correlations.py</a:t>
            </a:r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04000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Installation instructions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9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Resources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https://arxiv.org/abs/1106.3536v2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Support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3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DEB3335-676A-884C-87EB-112BE01B2775}"/>
              </a:ext>
            </a:extLst>
          </p:cNvPr>
          <p:cNvSpPr txBox="1">
            <a:spLocks/>
          </p:cNvSpPr>
          <p:nvPr/>
        </p:nvSpPr>
        <p:spPr>
          <a:xfrm>
            <a:off x="1823961" y="109179"/>
            <a:ext cx="9600989" cy="88017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Motivation: molecular vocabulary</a:t>
            </a:r>
          </a:p>
          <a:p>
            <a:pPr algn="r"/>
            <a:r>
              <a:rPr lang="en-US" sz="2800" dirty="0"/>
              <a:t>large pool of descriptors/features exists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5C664-73EF-884F-B44A-E8C0BA4AF302}"/>
              </a:ext>
            </a:extLst>
          </p:cNvPr>
          <p:cNvSpPr/>
          <p:nvPr/>
        </p:nvSpPr>
        <p:spPr>
          <a:xfrm>
            <a:off x="159894" y="1097151"/>
            <a:ext cx="112176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Dragon molecular descriptor list: 51 pages with 4885 descriptors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C2F78B-CC00-164B-BB08-99B37DDBAAB2}"/>
              </a:ext>
            </a:extLst>
          </p:cNvPr>
          <p:cNvGrpSpPr/>
          <p:nvPr/>
        </p:nvGrpSpPr>
        <p:grpSpPr>
          <a:xfrm>
            <a:off x="179779" y="1589894"/>
            <a:ext cx="7049696" cy="4810906"/>
            <a:chOff x="239739" y="960307"/>
            <a:chExt cx="6233201" cy="38358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461577-2C70-C04D-B7C2-917ED8CF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40" y="960307"/>
              <a:ext cx="6210300" cy="800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AC70C4-2E6A-534E-9348-DA838061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39" y="1942996"/>
              <a:ext cx="59563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1C802-05D9-0140-A7FE-AD1A3AFE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49" y="2442044"/>
              <a:ext cx="5892800" cy="774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F72CA9-22FB-BB42-B833-0943E431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628" y="3427022"/>
              <a:ext cx="5994400" cy="393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9FD35-16F1-E549-89A9-EA20DB64D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428" y="3981659"/>
              <a:ext cx="5930900" cy="393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DC6FBB-1FFA-F648-9048-BA1FCB1E8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910" y="4580223"/>
              <a:ext cx="6019800" cy="2159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1AC33-3908-2847-85A4-B0A95153C549}"/>
              </a:ext>
            </a:extLst>
          </p:cNvPr>
          <p:cNvSpPr/>
          <p:nvPr/>
        </p:nvSpPr>
        <p:spPr>
          <a:xfrm>
            <a:off x="7672387" y="2614613"/>
            <a:ext cx="43163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Do we need so many?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Data automation lowers energy barriers</a:t>
            </a:r>
          </a:p>
          <a:p>
            <a:endParaRPr lang="en-US" sz="2200" dirty="0"/>
          </a:p>
          <a:p>
            <a:r>
              <a:rPr lang="en-US" sz="2200" dirty="0"/>
              <a:t>Can we find the smallest set of features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Feature engineering and data analytics enables the reduction </a:t>
            </a:r>
          </a:p>
          <a:p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0924E-A5B0-B64E-83F9-78F69BDBD796}"/>
              </a:ext>
            </a:extLst>
          </p:cNvPr>
          <p:cNvSpPr/>
          <p:nvPr/>
        </p:nvSpPr>
        <p:spPr>
          <a:xfrm>
            <a:off x="7543799" y="2486025"/>
            <a:ext cx="4500343" cy="3514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8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3456EE3-E917-4049-A2A8-5B0DE6D2EC9A}"/>
              </a:ext>
            </a:extLst>
          </p:cNvPr>
          <p:cNvSpPr txBox="1">
            <a:spLocks/>
          </p:cNvSpPr>
          <p:nvPr/>
        </p:nvSpPr>
        <p:spPr>
          <a:xfrm>
            <a:off x="1838951" y="259081"/>
            <a:ext cx="9600989" cy="64008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Descriptors, features, salient/hidden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92A4-4751-8F46-B9DA-A30BFA30E996}"/>
              </a:ext>
            </a:extLst>
          </p:cNvPr>
          <p:cNvSpPr txBox="1"/>
          <p:nvPr/>
        </p:nvSpPr>
        <p:spPr>
          <a:xfrm>
            <a:off x="522951" y="1256767"/>
            <a:ext cx="10404764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In machine learning, a </a:t>
            </a:r>
            <a:r>
              <a:rPr lang="en-US" sz="2600" b="1" dirty="0"/>
              <a:t>feature</a:t>
            </a:r>
            <a:r>
              <a:rPr lang="en-US" sz="2600" dirty="0"/>
              <a:t> is an individual measurable property or characteristic of a phenomenon being observed.</a:t>
            </a:r>
            <a:r>
              <a:rPr lang="en-US" sz="2600" baseline="30000" dirty="0"/>
              <a:t> </a:t>
            </a:r>
            <a:r>
              <a:rPr lang="en-US" sz="2600" dirty="0"/>
              <a:t>Features are usually numeric (but also strings and graphs).</a:t>
            </a:r>
            <a:endParaRPr lang="en-US" sz="2600" baseline="30000" dirty="0"/>
          </a:p>
          <a:p>
            <a:endParaRPr lang="en-US" sz="2600" baseline="30000" dirty="0"/>
          </a:p>
          <a:p>
            <a:r>
              <a:rPr lang="en-US" sz="2600" b="1" dirty="0"/>
              <a:t>Data win over model sophistication: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More Features, The Merrier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Feature Man-Months Aren’t Mythical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US" sz="2600" dirty="0"/>
              <a:t>Watson (</a:t>
            </a:r>
            <a:r>
              <a:rPr lang="en-US" sz="2600" dirty="0" err="1"/>
              <a:t>DeepQA</a:t>
            </a:r>
            <a:r>
              <a:rPr lang="en-US" sz="2600" dirty="0"/>
              <a:t>, Jeopardy): 20 engineers and researchers + </a:t>
            </a:r>
          </a:p>
          <a:p>
            <a:r>
              <a:rPr lang="en-US" sz="2600" dirty="0"/>
              <a:t>				        3 years of work. </a:t>
            </a:r>
          </a:p>
          <a:p>
            <a:endParaRPr lang="en-US" sz="2600" dirty="0"/>
          </a:p>
          <a:p>
            <a:r>
              <a:rPr lang="en-US" sz="2600" dirty="0"/>
              <a:t>Features may seem quite ordinary ingredients of the pipeline, but  writing features can be extremely painful.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95FC7-1A46-434A-A395-E070041B0ED4}"/>
              </a:ext>
            </a:extLst>
          </p:cNvPr>
          <p:cNvSpPr/>
          <p:nvPr/>
        </p:nvSpPr>
        <p:spPr>
          <a:xfrm>
            <a:off x="271463" y="5400675"/>
            <a:ext cx="10358437" cy="121443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9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4A7BA-7CE1-8E47-99CE-EEAD137E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0"/>
            <a:ext cx="10515600" cy="868431"/>
          </a:xfrm>
        </p:spPr>
        <p:txBody>
          <a:bodyPr/>
          <a:lstStyle/>
          <a:p>
            <a:pPr algn="r"/>
            <a:r>
              <a:rPr lang="en-US" dirty="0"/>
              <a:t>We propose a two-level representation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9AC511-8E0F-6B45-B803-11D05100D0C1}"/>
              </a:ext>
            </a:extLst>
          </p:cNvPr>
          <p:cNvSpPr/>
          <p:nvPr/>
        </p:nvSpPr>
        <p:spPr>
          <a:xfrm>
            <a:off x="142596" y="6208614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GraSPI</a:t>
            </a:r>
            <a:r>
              <a:rPr lang="en-US" dirty="0"/>
              <a:t>: Graph-based Structure descriptor Interrogator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F5E99B-81A8-DC43-8D31-D2F6E12D774F}"/>
              </a:ext>
            </a:extLst>
          </p:cNvPr>
          <p:cNvGrpSpPr/>
          <p:nvPr/>
        </p:nvGrpSpPr>
        <p:grpSpPr>
          <a:xfrm>
            <a:off x="5130386" y="1583528"/>
            <a:ext cx="3675293" cy="1753849"/>
            <a:chOff x="5697320" y="449704"/>
            <a:chExt cx="3675293" cy="1753849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3208954-57EE-AB4B-833B-72A8AFA9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320" y="524656"/>
              <a:ext cx="1847088" cy="1648476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4189C999-E8E9-3D47-8DDA-69AB9D60A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9225" y="449704"/>
              <a:ext cx="1953388" cy="175384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AAE43E-0346-914E-B567-10162E5C9114}"/>
              </a:ext>
            </a:extLst>
          </p:cNvPr>
          <p:cNvGrpSpPr/>
          <p:nvPr/>
        </p:nvGrpSpPr>
        <p:grpSpPr>
          <a:xfrm>
            <a:off x="8740635" y="1628499"/>
            <a:ext cx="3358497" cy="1689202"/>
            <a:chOff x="9297436" y="509666"/>
            <a:chExt cx="3194368" cy="1578707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0EF9D814-C5FF-BC41-ACFA-1200D42C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5630" y="524657"/>
              <a:ext cx="1726174" cy="1563716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CD427EC-88AD-2240-9C55-C91C0457D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79" r="3081" b="4034"/>
            <a:stretch/>
          </p:blipFill>
          <p:spPr>
            <a:xfrm>
              <a:off x="9297436" y="509666"/>
              <a:ext cx="1510303" cy="1530849"/>
            </a:xfrm>
            <a:prstGeom prst="rect">
              <a:avLst/>
            </a:prstGeom>
          </p:spPr>
        </p:pic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078B6BE7-4BD7-1543-9333-1CC7A48C9829}"/>
              </a:ext>
            </a:extLst>
          </p:cNvPr>
          <p:cNvSpPr txBox="1"/>
          <p:nvPr/>
        </p:nvSpPr>
        <p:spPr>
          <a:xfrm>
            <a:off x="3081692" y="3498561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3AE23A05-22A6-E046-B48A-B252567B457E}"/>
              </a:ext>
            </a:extLst>
          </p:cNvPr>
          <p:cNvSpPr txBox="1"/>
          <p:nvPr/>
        </p:nvSpPr>
        <p:spPr>
          <a:xfrm>
            <a:off x="119804" y="3498561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692C09-048B-E640-87C8-923D518AE7A1}"/>
              </a:ext>
            </a:extLst>
          </p:cNvPr>
          <p:cNvGrpSpPr/>
          <p:nvPr/>
        </p:nvGrpSpPr>
        <p:grpSpPr>
          <a:xfrm>
            <a:off x="168976" y="1630698"/>
            <a:ext cx="2552792" cy="1944180"/>
            <a:chOff x="186916" y="682789"/>
            <a:chExt cx="1581412" cy="1349211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0972A4C0-3E71-7147-9B89-10C79A44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916" y="682789"/>
              <a:ext cx="1581412" cy="1311085"/>
            </a:xfrm>
            <a:prstGeom prst="rect">
              <a:avLst/>
            </a:prstGeom>
          </p:spPr>
        </p:pic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5730D0C0-4078-9F40-90F0-3C27DDC0CC8D}"/>
                </a:ext>
              </a:extLst>
            </p:cNvPr>
            <p:cNvSpPr/>
            <p:nvPr/>
          </p:nvSpPr>
          <p:spPr>
            <a:xfrm>
              <a:off x="1346200" y="690880"/>
              <a:ext cx="416560" cy="134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550320-29C0-384C-9975-55B5E044ECA6}"/>
              </a:ext>
            </a:extLst>
          </p:cNvPr>
          <p:cNvGrpSpPr/>
          <p:nvPr/>
        </p:nvGrpSpPr>
        <p:grpSpPr>
          <a:xfrm>
            <a:off x="2952442" y="1667724"/>
            <a:ext cx="1883876" cy="1792855"/>
            <a:chOff x="2742697" y="714149"/>
            <a:chExt cx="1096391" cy="109831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7DA3C9-3C9F-D748-8AC0-F2BB6F50B6A9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82040EA-4582-BD43-9E64-99285B8EAD74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A59AA4F0-38AC-E74A-BCCA-885BA79E88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2AAB1BB-9468-7E45-AAC8-991681E45435}"/>
                    </a:ext>
                  </a:extLst>
                </p:cNvPr>
                <p:cNvCxnSpPr>
                  <a:stCxn id="56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2B2BB73-D519-D44D-A58C-781C208A5680}"/>
                    </a:ext>
                  </a:extLst>
                </p:cNvPr>
                <p:cNvCxnSpPr>
                  <a:stCxn id="56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90355F57-8496-E24F-8724-95DC0F1F4883}"/>
                    </a:ext>
                  </a:extLst>
                </p:cNvPr>
                <p:cNvCxnSpPr>
                  <a:stCxn id="56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6F15350-B0A8-114E-97C8-C8BF174C2CA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98FC8DD-CA94-634A-934D-CF5604729D62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B11E08C3-89C8-854E-906D-0DFC0B0198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E4D1824-AC1A-1545-B288-EE09E6CFC2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6A97917-8F1B-DB4B-AF69-0AA991F664C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E3A07B5-740A-8848-AEA5-57B5B9495D8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768C881-D48E-F04B-84B4-2FA476A49D0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A5CC994-8688-2545-9BCE-15E5AC462F46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62E5B3E-2464-1347-8B9A-AD2DAF5F11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6E9D1DEC-A1D9-174F-B99C-66D244246B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D0DE754B-1930-8B4A-A34A-5D0DE4C59E2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B53AA84A-085C-054D-9C9D-576494AC9AC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2AFE8271-81AF-6D41-8983-FE96A52AF48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33D5E96D-2E5C-B94F-B65A-8C098632996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B9D85B9D-3B90-884B-B040-676379B96F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CAA992FA-DFFB-7347-A034-A1FE2F74637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025F4B7-51D4-3744-B809-99D742B410C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196E733-2561-A741-9BAD-3338E3B0FA1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22243C-C71B-DF4D-9006-BF080D8186F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E62EF6A6-CD97-3F47-9495-8150C918ECF7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615D56C-74F1-9C45-9B28-C1DEE0079D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4A8C5AB-1B4F-DD48-BC04-EE3467FDC55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EC119A8-B93B-3D44-86B0-BE4389E1F50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685B61A1-5CCD-C245-A253-AF185279F72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1DCB770F-FDED-E44D-9055-99C440B4D85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D88FFDF3-8137-C04B-82D5-61E1FC410142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68631F82-A148-954E-8AD7-BFF5A6F824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D34DB76-1508-C740-B534-4A68096D14E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94C45E-30AB-9041-9E7A-D1C42BA73B10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9776189D-BE47-F64E-A477-529318C692FA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3C067EB-E3FF-A240-B7AE-E944E91BDC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D4ED4AE-AFFC-3647-8BDD-C33CAAD6025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1E90C35-B649-314A-93EA-A2A80E85074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D72C9E0-56EA-F241-AB07-14F3D5FDACA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F2C7A18-B88A-1B4B-ADA5-59B91642DC4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1E47726-A612-B14B-B49C-9049BF422A99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168092B4-B1E8-C14C-AB6B-04DC068B32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82FC691-84E1-314E-B4D5-2943EC5A80B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C16E7E3B-20D0-FB46-BA7C-8696198E58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EED1CCF9-EE18-8641-9406-771AA26F4E0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497BDF4F-A77C-9049-9E1C-26B9AB357B7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CCC53CC-2696-AF41-8720-3963B2C94AD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3ED08482-3F95-774E-9F9E-E6DF72DD9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467EAA2-7D27-264D-B774-DFAD6348FA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916BDF2-8B1A-934B-9079-20400436D89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F5CF929E-E3CE-A54C-A1DA-34EFED52F68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63CDF04-53B8-5B46-86D5-EBB862A327B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03BAD09-AF7A-DA4A-885E-4B880DF5539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85A4A8B0-682B-2341-AFCA-C1AD606A8E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2ED71524-3156-B047-A344-C8A631E97F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5FB76261-CF36-B64C-AA19-F419E8983D4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9BC15E60-2CA2-0841-9DB2-383650A35DA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72621671-DD9A-DD4C-A798-08B2723F288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7E62CBE-5AAE-1E48-940C-5BFCBFCA2EB9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4B64AFD5-AAFC-1949-95CA-DB7EDC82D1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9FB5A171-9814-F34E-A6F2-0274EBDDE83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50EF9FB9-D25A-1848-B30A-2F04B801E4B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B8838940-B8E9-7F41-8DDE-F9AE66FF2AA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19341BF-3E20-B645-98EB-D86724A9B6D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9DAD781D-192C-D04F-A08B-3B73878C0223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DA3C3DBB-91B6-B247-B051-2A9814CFE0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8087514-6063-304D-85A5-759CF45EAD7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9955C1-8B15-B74E-B0FB-4026CCE967A9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E60DAC3-20B9-DA45-9947-5BFBCCEEE14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F96986CC-3DFE-4A42-AF3E-58DD8C828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ED2F2F1-E93A-3D43-BC68-5DB97CC55B6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AB9C9D1-BD67-5145-8586-9E5EF927CAA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A04BA94-099E-0043-88CA-C6D07541BDD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28F60883-1925-274E-99A2-4F19339CAAC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87770CE-BEF9-D147-9FD5-16F8F85AF43C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F910B6B-FE02-8847-A883-33050AEBD0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4480BE4-7AE5-4944-9906-F84CEFD778D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A72AD40B-C978-E943-A78D-F476D74292A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1B34BE04-D925-4546-8CFB-70E190C74F3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6A0D5E2-C337-7B49-B7FF-7906BA97780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78985E-2D0F-6D49-B396-971FD4C32AF8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688C7791-2718-FC42-890D-1B6EA81A3A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838E1F29-0B3E-5F48-8179-70E283C6438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C37387D4-D351-E548-9B82-8A7CEDF4E32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40109898-7113-C74A-A5ED-1377C661E7B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4681308-A726-2647-A86C-317A1A64A17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FD99D5A-7F75-864F-9DEF-B47D08F3DF6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51A5DECD-7119-8F48-9384-6AC7C1C06F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7CBC900-0295-E847-ABC6-A30E0B49703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0B4C5C0-0E23-F64A-BF6C-A175E8B8C22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F24FDA1-6654-564F-8ED8-8ADAD6B9D84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CBE4B6E-0B43-7743-8350-D50985163EA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8217429-8C4E-7C4A-B75E-76ADD4667B9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5FB076FC-DCC8-7746-9847-A707C2B79F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939683D-A32A-8846-8D0D-18777819629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F0E666E-4740-0E4B-812E-FAC2330F507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50908D7-36C3-754C-B216-F930702EBC9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5542BEF-C7FA-EA4E-B474-354FFE8E3AD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F81A86E-B643-E94A-9B72-EEA6B6E5AB6C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C244112-FCFB-E14E-A58F-D3275B91CA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AEFCF06-71B2-CF40-BE31-F4D4C0F83CC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B24B0D-8E00-BC4C-98BE-5E9F7849F7B9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891FDC6-B48F-AB47-AEEB-100E541D717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4FD164FA-E5F6-ED49-8BD9-BC5CF5CE48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62FA00B-CFBB-134A-BA16-DFC9C31B844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CBDFD1E3-1630-4F44-A725-84F0E81779C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73D4B32-7018-ED49-8274-3C9D044C1A9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0891E41-F712-2649-970B-36DA6E8F274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3EB1D01-5C61-584D-BC0B-8CA476C63323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D8AF230-499F-5C43-8BDA-E5CAE05C73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AD08E11-E99B-9341-87B2-DA40ECE94B1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81B4DE7-B388-CA4C-B35F-E8168DCAF03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34D66F90-172E-E349-AB82-1FED76200CF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348771-B9A3-DD4A-AC23-4F0DF211A0F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B4109FE-152B-714A-B9A3-90F9688DBCA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99349DD-85F5-4044-BF04-BD0811E45E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500A76B-924D-3648-8900-13FE4F9C879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728566D4-BBDC-234E-9230-A16802A5B4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22BEC6E-7656-5944-85B9-A325D47C4F9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32367A8-1099-3943-943A-1F3313058C1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39B7EC8-0E17-AC4D-B05A-F4D277C1F063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00D32C0-C05F-6D45-A450-2AB90B6321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F9ED641-BB2F-3E4A-B1E9-921E5E88261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3BD38D7-C4CE-7E47-8028-B54C669579B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952A8E7-6040-594F-834A-E976CD3F121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194BE85-8592-E840-8E75-C24C041A74C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2811F83-739A-D54C-A07E-71BBD0DF720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31A90E4-2956-4749-AE7A-5F33CFA8B0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677F1687-93F5-8648-9BA6-4B7FC491516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781EB0E-4F9F-E443-B5A4-EB8CA807433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6E1581B-04E5-5D45-B420-40CF890379D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C78BFD4-CFD3-DD4F-83B5-ECF49C85531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65EECBC-101D-CA48-8B17-E3333284E52F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58A9CA3-5E99-5E44-BA01-3EFE8DAE3C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81635D47-BEE1-734C-85AB-4C050DC07FB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EF432D-4144-5B4F-84CD-C5A55EB46355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822FAD-BCD6-B244-981B-816F9E70DBD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DE37904-835D-C44E-9883-F5E9D1FF3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736FA17-2243-A44D-B73A-4A01DEBB4EB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E4AFEF9-7E2C-1048-BB03-ADB30194345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5597198-05CE-7A4E-8E04-F9F9263FEC8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02B8138-541F-6343-AB0A-3A22C903B6A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222D5B-DDB1-B545-AAE1-8BF67E41CC6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D5A8FAD-FF2B-E74E-A8FB-0A273F95E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AB28CB0-3F0A-514C-8E8C-43874151CDC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22A0988-006D-6748-BD6D-EBA8CB0A0D0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50F1ABB-EDF6-9B4A-A981-3AB8A892A8A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65151D5-5225-7942-BD07-463453FD297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0AB977E-48DB-3A40-B627-58B390AB840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876F417-FC64-244A-A546-6A75563159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6150C51-D6F5-964A-A719-BD8D87A83B5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5821C9D-4401-E541-8E27-5CB59FEA304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EDBD601-E8E5-3B44-9516-BB4BDAFEF8E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1A2FB51-01D8-674D-A8B4-2E0831DAB5C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3DF5800-8916-6441-805C-DB62FE5BB3F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7B95530-3321-BF49-9B3D-0DAF21716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BEC921F-FF53-BE43-A3A2-95529F2E478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24A4152-B37D-4B4D-B696-8B3AF87C609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FC65685-BE60-354C-973A-CA82EA27A78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6679446-7898-F348-B0C7-F4F089A940E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2FD0F08-69AE-3843-A5EB-53AF5E10953E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1E09174-CAD4-3E41-B40C-FB8B39606F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851D256-9A8A-A046-AA9A-6EADA3BB615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8139431-0F7D-BD4A-8C62-38A525BF05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C9C79B0-ECD2-AE4A-AB8F-C022A364E11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712EB15-764E-1E43-A4DD-F23A72F822B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228E5D3-8F39-494E-AE4A-9726F94E3F7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56920D3-5D16-C641-8169-74CFFF5E47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5EECC6-7ABB-7E44-8373-FE650259E5E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22FBBF-5344-1F44-A0E3-5FDEA6D3C532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ED3F1E1-B80C-8542-A669-15DA0CB22FF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3259202-8452-9843-9E6F-EB86DEE62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403F5AD-38C7-4045-A6EF-8E0D3874E73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F0DD6A3-19DD-CF49-9338-74FD49368DC3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B85BD6D-CB5A-2146-BA75-59DA114B49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25752B-5624-3941-8DB3-14FC529A7D5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B6023A-E983-4F41-A953-F09971683E1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DD611A3-63D6-1741-9B96-7AFF20FF73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171AC6A-699D-9848-A4CC-9F3437F2476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62CD398-99AF-C54C-85B2-7173A34EE1B5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6FB77D3-2653-014A-BAD4-636A0E1255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D258DC0-0A85-7A4C-918D-8687102E38F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E26518A-BB78-D547-A908-53B176C03BB3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42E0B07-AA12-F84F-A3A3-4FE8FFCB23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D0FA661-EF0C-6E46-83E1-7B9D5D3B211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0AED9F6-EEF7-3F48-9020-C84244163C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TextBox 209">
            <a:extLst>
              <a:ext uri="{FF2B5EF4-FFF2-40B4-BE49-F238E27FC236}">
                <a16:creationId xmlns:a16="http://schemas.microsoft.com/office/drawing/2014/main" id="{53BEFC22-B327-3343-A591-619E4F3D1FF0}"/>
              </a:ext>
            </a:extLst>
          </p:cNvPr>
          <p:cNvSpPr txBox="1"/>
          <p:nvPr/>
        </p:nvSpPr>
        <p:spPr>
          <a:xfrm>
            <a:off x="134793" y="1208070"/>
            <a:ext cx="385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Level 1: voxel-based representation</a:t>
            </a:r>
          </a:p>
        </p:txBody>
      </p:sp>
      <p:sp>
        <p:nvSpPr>
          <p:cNvPr id="15" name="TextBox 210">
            <a:extLst>
              <a:ext uri="{FF2B5EF4-FFF2-40B4-BE49-F238E27FC236}">
                <a16:creationId xmlns:a16="http://schemas.microsoft.com/office/drawing/2014/main" id="{5CCB039E-9721-2344-A896-47E90FECBC45}"/>
              </a:ext>
            </a:extLst>
          </p:cNvPr>
          <p:cNvSpPr txBox="1"/>
          <p:nvPr/>
        </p:nvSpPr>
        <p:spPr>
          <a:xfrm>
            <a:off x="5144005" y="1208070"/>
            <a:ext cx="463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Level 2: topology preserving representation</a:t>
            </a:r>
          </a:p>
        </p:txBody>
      </p:sp>
      <p:sp>
        <p:nvSpPr>
          <p:cNvPr id="16" name="TextBox 213">
            <a:extLst>
              <a:ext uri="{FF2B5EF4-FFF2-40B4-BE49-F238E27FC236}">
                <a16:creationId xmlns:a16="http://schemas.microsoft.com/office/drawing/2014/main" id="{4A914D26-100F-9344-B706-830246D31450}"/>
              </a:ext>
            </a:extLst>
          </p:cNvPr>
          <p:cNvSpPr txBox="1"/>
          <p:nvPr/>
        </p:nvSpPr>
        <p:spPr>
          <a:xfrm>
            <a:off x="5192334" y="4319828"/>
            <a:ext cx="6344822" cy="13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calculate distance field to the interface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Remove voxel based on the distance field to get medial axis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Covert the medial axis into graph representation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214">
            <a:extLst>
              <a:ext uri="{FF2B5EF4-FFF2-40B4-BE49-F238E27FC236}">
                <a16:creationId xmlns:a16="http://schemas.microsoft.com/office/drawing/2014/main" id="{C1B9C31B-51FE-9B45-B4CD-5F0027519D1B}"/>
              </a:ext>
            </a:extLst>
          </p:cNvPr>
          <p:cNvSpPr txBox="1"/>
          <p:nvPr/>
        </p:nvSpPr>
        <p:spPr>
          <a:xfrm>
            <a:off x="92868" y="4319828"/>
            <a:ext cx="50720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For each voxel in the microstructure image create vertex in graph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Connect vertices in the graph following neighborhood of the image (first and second order neighbors)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98947A7-C3BC-8A46-9B26-6FEDF5A00832}"/>
              </a:ext>
            </a:extLst>
          </p:cNvPr>
          <p:cNvSpPr/>
          <p:nvPr/>
        </p:nvSpPr>
        <p:spPr>
          <a:xfrm>
            <a:off x="2224811" y="2340595"/>
            <a:ext cx="572327" cy="3664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216">
            <a:extLst>
              <a:ext uri="{FF2B5EF4-FFF2-40B4-BE49-F238E27FC236}">
                <a16:creationId xmlns:a16="http://schemas.microsoft.com/office/drawing/2014/main" id="{DCB66006-B424-F349-84BB-9E1F1F584CE7}"/>
              </a:ext>
            </a:extLst>
          </p:cNvPr>
          <p:cNvSpPr txBox="1"/>
          <p:nvPr/>
        </p:nvSpPr>
        <p:spPr>
          <a:xfrm>
            <a:off x="5229967" y="3498561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217">
            <a:extLst>
              <a:ext uri="{FF2B5EF4-FFF2-40B4-BE49-F238E27FC236}">
                <a16:creationId xmlns:a16="http://schemas.microsoft.com/office/drawing/2014/main" id="{84ACD086-486F-3C49-8509-EFE710D50155}"/>
              </a:ext>
            </a:extLst>
          </p:cNvPr>
          <p:cNvSpPr txBox="1"/>
          <p:nvPr/>
        </p:nvSpPr>
        <p:spPr>
          <a:xfrm>
            <a:off x="10663592" y="3498561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</p:txBody>
      </p:sp>
      <p:sp>
        <p:nvSpPr>
          <p:cNvPr id="21" name="TextBox 218">
            <a:extLst>
              <a:ext uri="{FF2B5EF4-FFF2-40B4-BE49-F238E27FC236}">
                <a16:creationId xmlns:a16="http://schemas.microsoft.com/office/drawing/2014/main" id="{F86D8C7F-D88D-A840-A3E0-5E140FE34741}"/>
              </a:ext>
            </a:extLst>
          </p:cNvPr>
          <p:cNvSpPr txBox="1"/>
          <p:nvPr/>
        </p:nvSpPr>
        <p:spPr>
          <a:xfrm>
            <a:off x="6939704" y="349856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Distance map</a:t>
            </a:r>
          </a:p>
        </p:txBody>
      </p:sp>
      <p:sp>
        <p:nvSpPr>
          <p:cNvPr id="22" name="TextBox 219">
            <a:extLst>
              <a:ext uri="{FF2B5EF4-FFF2-40B4-BE49-F238E27FC236}">
                <a16:creationId xmlns:a16="http://schemas.microsoft.com/office/drawing/2014/main" id="{B03DFFD1-B8E9-1541-93B5-2955146AAF94}"/>
              </a:ext>
            </a:extLst>
          </p:cNvPr>
          <p:cNvSpPr txBox="1"/>
          <p:nvPr/>
        </p:nvSpPr>
        <p:spPr>
          <a:xfrm>
            <a:off x="8792317" y="349856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Medial axis</a:t>
            </a:r>
          </a:p>
        </p:txBody>
      </p:sp>
    </p:spTree>
    <p:extLst>
      <p:ext uri="{BB962C8B-B14F-4D97-AF65-F5344CB8AC3E}">
        <p14:creationId xmlns:p14="http://schemas.microsoft.com/office/powerpoint/2010/main" val="249697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 is GraSPI?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GraSPI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annotates microstructure with the set of descriptors/features.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a segmented micrograph (black and white image), the set of descriptors is calculated.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of descriptors captures size, shape and topological characteristics of the morphology.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of descriptors has been motivated by the application for organic solar cells but can be generalized for other applications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enable the generalization, we plan to group the descriptors into mathematical descriptors and physics-encoded descriptors.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 problem GraSPI solves?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838080" y="1834704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of now, given the segmented image, compute set of descriptors (scalars, histograms) and physics-weighted descriptors (scalars and histograms)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the future, expand the set of descriptors to include more descriptors, expand the representation to include the skeletons (topological features), expand the physics-based weighting functions, add representation-specific distance measures (beyond the Euclidean distance) and couple it with dimensionality reduction techniques.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4DD73-726F-1D46-BA07-FDD1EB188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2" y="1212482"/>
            <a:ext cx="7395409" cy="1968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77D04-73DB-2948-9F44-2500DB3D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22" y="3190038"/>
            <a:ext cx="8187824" cy="17736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953039-5DEF-8448-9EA2-0D0D27865B69}"/>
              </a:ext>
            </a:extLst>
          </p:cNvPr>
          <p:cNvSpPr txBox="1">
            <a:spLocks/>
          </p:cNvSpPr>
          <p:nvPr/>
        </p:nvSpPr>
        <p:spPr>
          <a:xfrm>
            <a:off x="738102" y="272715"/>
            <a:ext cx="10594740" cy="7160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From micrograph to set of statistics and descriptors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C796D-AB01-0C44-86F2-26D33E34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1"/>
          <a:stretch/>
        </p:blipFill>
        <p:spPr>
          <a:xfrm>
            <a:off x="2836443" y="4840370"/>
            <a:ext cx="7367590" cy="1905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BFD91-5C65-7D48-A592-5596D28B3C9E}"/>
              </a:ext>
            </a:extLst>
          </p:cNvPr>
          <p:cNvSpPr txBox="1"/>
          <p:nvPr/>
        </p:nvSpPr>
        <p:spPr>
          <a:xfrm>
            <a:off x="721895" y="13475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Micrograph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DA7BE5C-7BE7-1246-968C-37A236A5F6A6}"/>
              </a:ext>
            </a:extLst>
          </p:cNvPr>
          <p:cNvSpPr/>
          <p:nvPr/>
        </p:nvSpPr>
        <p:spPr>
          <a:xfrm>
            <a:off x="1171074" y="2181727"/>
            <a:ext cx="208548" cy="251861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A810-00EE-4047-B47F-7CE35DAD0AD4}"/>
              </a:ext>
            </a:extLst>
          </p:cNvPr>
          <p:cNvSpPr txBox="1"/>
          <p:nvPr/>
        </p:nvSpPr>
        <p:spPr>
          <a:xfrm>
            <a:off x="393032" y="518962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descriptors</a:t>
            </a:r>
          </a:p>
          <a:p>
            <a:r>
              <a:rPr lang="en-US" dirty="0"/>
              <a:t>/features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TextShape 1"/>
          <p:cNvSpPr txBox="1"/>
          <p:nvPr/>
        </p:nvSpPr>
        <p:spPr>
          <a:xfrm>
            <a:off x="569880" y="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it works?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3" name="Picture 4"/>
          <p:cNvPicPr/>
          <p:nvPr/>
        </p:nvPicPr>
        <p:blipFill>
          <a:blip r:embed="rId2"/>
          <a:stretch/>
        </p:blipFill>
        <p:spPr>
          <a:xfrm>
            <a:off x="569880" y="1371600"/>
            <a:ext cx="2081880" cy="1563840"/>
          </a:xfrm>
          <a:prstGeom prst="rect">
            <a:avLst/>
          </a:prstGeom>
          <a:ln w="12600">
            <a:noFill/>
          </a:ln>
        </p:spPr>
      </p:pic>
      <p:sp>
        <p:nvSpPr>
          <p:cNvPr id="484" name="TextShape 2"/>
          <p:cNvSpPr txBox="1"/>
          <p:nvPr/>
        </p:nvSpPr>
        <p:spPr>
          <a:xfrm>
            <a:off x="9045360" y="1981080"/>
            <a:ext cx="2798640" cy="3168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Descriptors: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Fraction of Black and white vertices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Fraction of Black vertices connected to Red (top electrode)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Fraction of White vertices connected to Blue (bottom electrode)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Fraction of the interface (Green) that has connection to both Red and Blue vertex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…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Histogram of the shortest path from any Black vertex towards Red vertex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840">
              <a:lnSpc>
                <a:spcPct val="100000"/>
              </a:lnSpc>
              <a:buClr>
                <a:srgbClr val="000000"/>
              </a:buClr>
              <a:buFont typeface=""/>
              <a:buChar char="-"/>
            </a:pPr>
            <a:r>
              <a:rPr lang="en-US" sz="1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3"/>
          <p:cNvSpPr/>
          <p:nvPr/>
        </p:nvSpPr>
        <p:spPr>
          <a:xfrm>
            <a:off x="3413880" y="1812240"/>
            <a:ext cx="4724280" cy="290880"/>
          </a:xfrm>
          <a:custGeom>
            <a:avLst/>
            <a:gdLst/>
            <a:ahLst/>
            <a:cxnLst/>
            <a:rect l="0" t="0" r="r" b="b"/>
            <a:pathLst>
              <a:path w="13125" h="810">
                <a:moveTo>
                  <a:pt x="0" y="202"/>
                </a:moveTo>
                <a:lnTo>
                  <a:pt x="12719" y="202"/>
                </a:lnTo>
                <a:lnTo>
                  <a:pt x="12719" y="0"/>
                </a:lnTo>
                <a:lnTo>
                  <a:pt x="13124" y="404"/>
                </a:lnTo>
                <a:lnTo>
                  <a:pt x="12719" y="809"/>
                </a:lnTo>
                <a:lnTo>
                  <a:pt x="12719" y="606"/>
                </a:lnTo>
                <a:lnTo>
                  <a:pt x="0" y="606"/>
                </a:lnTo>
                <a:lnTo>
                  <a:pt x="0" y="202"/>
                </a:lnTo>
              </a:path>
            </a:pathLst>
          </a:custGeom>
          <a:noFill/>
          <a:ln w="12600">
            <a:solidFill>
              <a:srgbClr val="2F528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6" name="TextShape 4"/>
          <p:cNvSpPr txBox="1"/>
          <p:nvPr/>
        </p:nvSpPr>
        <p:spPr>
          <a:xfrm>
            <a:off x="3291840" y="1182600"/>
            <a:ext cx="4961520" cy="64620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Represent image as graph to quickly calculate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descriptors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7" name="Picture 486"/>
          <p:cNvPicPr/>
          <p:nvPr/>
        </p:nvPicPr>
        <p:blipFill>
          <a:blip r:embed="rId3"/>
          <a:stretch/>
        </p:blipFill>
        <p:spPr>
          <a:xfrm>
            <a:off x="3108960" y="2247120"/>
            <a:ext cx="6035040" cy="4511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it works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Represent morphology as graph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meta vertices to facilitate the computations of the descriptor (top/bottom surface, interface)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how to filter the graph to facilitate graph queries for various features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Execute basic algorithms: e.g.,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ompute connected components, compute the shortest paths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1065</TotalTime>
  <Words>1015</Words>
  <Application>Microsoft Macintosh PowerPoint</Application>
  <PresentationFormat>Widescreen</PresentationFormat>
  <Paragraphs>122</Paragraphs>
  <Slides>18</Slides>
  <Notes>2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18</vt:i4>
      </vt:variant>
    </vt:vector>
  </HeadingPairs>
  <TitlesOfParts>
    <vt:vector size="40" baseType="lpstr">
      <vt:lpstr>Arial</vt:lpstr>
      <vt:lpstr>Calibri</vt:lpstr>
      <vt:lpstr>Calibri Light</vt:lpstr>
      <vt:lpstr>DejaVu Sans</vt:lpstr>
      <vt:lpstr>Georgia</vt:lpstr>
      <vt:lpstr>Helvetica Neue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We propose a two-level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complexity</vt:lpstr>
      <vt:lpstr>Important features</vt:lpstr>
      <vt:lpstr>Integrate </vt:lpstr>
      <vt:lpstr>Integration interface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GraSPI</dc:title>
  <dc:subject/>
  <dc:creator>Microsoft Office User</dc:creator>
  <dc:description/>
  <cp:lastModifiedBy>Microsoft Office User</cp:lastModifiedBy>
  <cp:revision>44</cp:revision>
  <cp:lastPrinted>2020-06-30T03:03:06Z</cp:lastPrinted>
  <dcterms:created xsi:type="dcterms:W3CDTF">2020-01-14T16:39:29Z</dcterms:created>
  <dcterms:modified xsi:type="dcterms:W3CDTF">2020-08-18T17:40:47Z</dcterms:modified>
  <dc:language>en-US</dc:language>
</cp:coreProperties>
</file>